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  <p:sldMasterId id="2147483745" r:id="rId2"/>
  </p:sldMasterIdLst>
  <p:notesMasterIdLst>
    <p:notesMasterId r:id="rId7"/>
  </p:notesMasterIdLst>
  <p:handoutMasterIdLst>
    <p:handoutMasterId r:id="rId8"/>
  </p:handoutMasterIdLst>
  <p:sldIdLst>
    <p:sldId id="306" r:id="rId3"/>
    <p:sldId id="308" r:id="rId4"/>
    <p:sldId id="310" r:id="rId5"/>
    <p:sldId id="309" r:id="rId6"/>
  </p:sldIdLst>
  <p:sldSz cx="10688638" cy="7562850"/>
  <p:notesSz cx="6669088" cy="9926638"/>
  <p:defaultTextStyle>
    <a:defPPr>
      <a:defRPr lang="en-US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99"/>
    <a:srgbClr val="6699FF"/>
    <a:srgbClr val="FFC000"/>
    <a:srgbClr val="FFFF66"/>
    <a:srgbClr val="000099"/>
    <a:srgbClr val="13274B"/>
    <a:srgbClr val="2F3E44"/>
    <a:srgbClr val="EBEBEB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56" autoAdjust="0"/>
    <p:restoredTop sz="98092" autoAdjust="0"/>
  </p:normalViewPr>
  <p:slideViewPr>
    <p:cSldViewPr snapToGrid="0" snapToObjects="1">
      <p:cViewPr varScale="1">
        <p:scale>
          <a:sx n="80" d="100"/>
          <a:sy n="80" d="100"/>
        </p:scale>
        <p:origin x="1386" y="102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66" d="100"/>
          <a:sy n="66" d="100"/>
        </p:scale>
        <p:origin x="-3163" y="82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489FA590-C084-124C-A244-FDB61384FA07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7A4C17BB-F5AE-8246-80F4-BA534048E3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619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F3E955A8-7CBC-6248-87E1-CDCD09224CE9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744538"/>
            <a:ext cx="52593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7" tIns="45363" rIns="90727" bIns="453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0727" tIns="45363" rIns="90727" bIns="4536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3959819D-6461-0446-85A6-F60171DE8E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569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9819D-6461-0446-85A6-F60171DE8E2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4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9819D-6461-0446-85A6-F60171DE8E2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60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9819D-6461-0446-85A6-F60171DE8E2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41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Обложк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0"/>
            <a:ext cx="10688636" cy="75563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0245" y="2684780"/>
            <a:ext cx="9085262" cy="1620838"/>
          </a:xfrm>
        </p:spPr>
        <p:txBody>
          <a:bodyPr lIns="0" tIns="0" rIns="0" bIns="0" anchor="t" anchorCtr="0"/>
          <a:lstStyle>
            <a:lvl1pPr algn="l">
              <a:defRPr/>
            </a:lvl1pPr>
          </a:lstStyle>
          <a:p>
            <a:r>
              <a:rPr lang="ru-RU" dirty="0"/>
              <a:t>Заголовок с названием</a:t>
            </a:r>
            <a:br>
              <a:rPr lang="ru-RU" dirty="0"/>
            </a:br>
            <a:r>
              <a:rPr lang="ru-RU" dirty="0"/>
              <a:t>презентации, который может</a:t>
            </a:r>
            <a:br>
              <a:rPr lang="ru-RU" dirty="0"/>
            </a:br>
            <a:r>
              <a:rPr lang="ru-RU" dirty="0"/>
              <a:t>занимать несколько строк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245" y="6403975"/>
            <a:ext cx="3395493" cy="56007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800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236" y="3798962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45360" y="1848696"/>
            <a:ext cx="9886990" cy="1344507"/>
          </a:xfrm>
        </p:spPr>
        <p:txBody>
          <a:bodyPr anchor="b"/>
          <a:lstStyle>
            <a:lvl1pPr marL="0" indent="0" algn="r">
              <a:buNone/>
              <a:defRPr sz="23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10962" y="3249980"/>
            <a:ext cx="10154206" cy="130659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52725" y="504190"/>
            <a:ext cx="10154206" cy="92771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6288" y="1764665"/>
            <a:ext cx="4898959" cy="5209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5433391" y="1764665"/>
            <a:ext cx="5077103" cy="5209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56288" y="5966248"/>
            <a:ext cx="10065134" cy="9733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28987" y="735277"/>
            <a:ext cx="5015332" cy="705515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5429680" y="735277"/>
            <a:ext cx="5017302" cy="705515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28987" y="1451297"/>
            <a:ext cx="5015332" cy="434688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5434011" y="1451297"/>
            <a:ext cx="5012971" cy="434688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619774" y="7142691"/>
            <a:ext cx="890720" cy="272263"/>
          </a:xfrm>
        </p:spPr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01236" y="6638502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52725" y="504190"/>
            <a:ext cx="10154206" cy="92771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1236" y="6450277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534432" y="6050280"/>
            <a:ext cx="9886990" cy="574216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534433" y="672253"/>
            <a:ext cx="3516488" cy="529399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178961" y="672253"/>
            <a:ext cx="6242461" cy="5293995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097311" y="680010"/>
            <a:ext cx="5878751" cy="403352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6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445360" y="5507007"/>
            <a:ext cx="6858543" cy="575968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445360" y="6101910"/>
            <a:ext cx="6858543" cy="847319"/>
          </a:xfrm>
        </p:spPr>
        <p:txBody>
          <a:bodyPr lIns="125145" tIns="0"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16478" y="605730"/>
            <a:ext cx="2137728" cy="645293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432" y="605730"/>
            <a:ext cx="7303903" cy="645293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, картинки,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55" y="1182254"/>
            <a:ext cx="6083320" cy="913836"/>
          </a:xfrm>
        </p:spPr>
        <p:txBody>
          <a:bodyPr/>
          <a:lstStyle/>
          <a:p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title</a:t>
            </a:r>
            <a:r>
              <a:rPr lang="ru-RU" dirty="0"/>
              <a:t> </a:t>
            </a:r>
            <a:r>
              <a:rPr lang="ru-RU" dirty="0" err="1"/>
              <a:t>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14996" y="469075"/>
            <a:ext cx="2806926" cy="402652"/>
          </a:xfrm>
          <a:prstGeom prst="rect">
            <a:avLst/>
          </a:prstGeom>
        </p:spPr>
        <p:txBody>
          <a:bodyPr/>
          <a:lstStyle/>
          <a:p>
            <a:r>
              <a:rPr lang="ru-RU"/>
              <a:t>Название презентации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68638" y="469075"/>
            <a:ext cx="469996" cy="402652"/>
          </a:xfrm>
          <a:prstGeom prst="rect">
            <a:avLst/>
          </a:prstGeom>
        </p:spPr>
        <p:txBody>
          <a:bodyPr/>
          <a:lstStyle/>
          <a:p>
            <a:fld id="{7F1CB612-B55C-AE4B-8CEE-39356BD30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7075" y="2457450"/>
            <a:ext cx="5512859" cy="16627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text</a:t>
            </a:r>
            <a:r>
              <a:rPr lang="ru-RU" dirty="0"/>
              <a:t> </a:t>
            </a:r>
            <a:r>
              <a:rPr lang="ru-RU" dirty="0" err="1"/>
              <a:t>styles</a:t>
            </a:r>
            <a:endParaRPr lang="ru-RU" dirty="0"/>
          </a:p>
          <a:p>
            <a:pPr lvl="1"/>
            <a:r>
              <a:rPr lang="ru-RU" dirty="0" err="1"/>
              <a:t>Second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2"/>
            <a:r>
              <a:rPr lang="ru-RU" dirty="0" err="1"/>
              <a:t>Third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3"/>
            <a:r>
              <a:rPr lang="ru-RU" dirty="0" err="1"/>
              <a:t>Fourth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4"/>
            <a:r>
              <a:rPr lang="ru-RU" dirty="0" err="1"/>
              <a:t>Fifth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7015163" y="1257299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015163" y="4326897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6"/>
          </p:nvPr>
        </p:nvSpPr>
        <p:spPr>
          <a:xfrm>
            <a:off x="727075" y="4327525"/>
            <a:ext cx="6083300" cy="28622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65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Обложк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0"/>
            <a:ext cx="10688636" cy="75563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0245" y="2349500"/>
            <a:ext cx="7448477" cy="2435860"/>
          </a:xfrm>
        </p:spPr>
        <p:txBody>
          <a:bodyPr lIns="0" tIns="0" rIns="0" bIns="0" anchor="t" anchorCtr="0"/>
          <a:lstStyle>
            <a:lvl1pPr algn="l">
              <a:defRPr/>
            </a:lvl1pPr>
          </a:lstStyle>
          <a:p>
            <a:r>
              <a:rPr lang="ru-RU" dirty="0"/>
              <a:t>Заголовок с названием</a:t>
            </a:r>
            <a:br>
              <a:rPr lang="ru-RU" dirty="0"/>
            </a:br>
            <a:r>
              <a:rPr lang="ru-RU" dirty="0"/>
              <a:t>презентации, который может</a:t>
            </a:r>
            <a:br>
              <a:rPr lang="ru-RU" dirty="0"/>
            </a:br>
            <a:r>
              <a:rPr lang="ru-RU" dirty="0"/>
              <a:t>занимать несколько строк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245" y="6403975"/>
            <a:ext cx="3395493" cy="56007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9429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 и карти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55" y="1182254"/>
            <a:ext cx="6083320" cy="913836"/>
          </a:xfrm>
        </p:spPr>
        <p:txBody>
          <a:bodyPr/>
          <a:lstStyle/>
          <a:p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title</a:t>
            </a:r>
            <a:r>
              <a:rPr lang="ru-RU" dirty="0"/>
              <a:t> </a:t>
            </a:r>
            <a:r>
              <a:rPr lang="ru-RU" dirty="0" err="1"/>
              <a:t>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14996" y="469075"/>
            <a:ext cx="2806926" cy="402652"/>
          </a:xfrm>
          <a:prstGeom prst="rect">
            <a:avLst/>
          </a:prstGeom>
        </p:spPr>
        <p:txBody>
          <a:bodyPr/>
          <a:lstStyle/>
          <a:p>
            <a:r>
              <a:rPr lang="ru-RU"/>
              <a:t>Название презентации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68638" y="469075"/>
            <a:ext cx="469996" cy="402652"/>
          </a:xfrm>
          <a:prstGeom prst="rect">
            <a:avLst/>
          </a:prstGeom>
        </p:spPr>
        <p:txBody>
          <a:bodyPr/>
          <a:lstStyle/>
          <a:p>
            <a:fld id="{7F1CB612-B55C-AE4B-8CEE-39356BD30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7075" y="2457450"/>
            <a:ext cx="6083300" cy="4732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text</a:t>
            </a:r>
            <a:r>
              <a:rPr lang="ru-RU" dirty="0"/>
              <a:t> </a:t>
            </a:r>
            <a:r>
              <a:rPr lang="ru-RU" dirty="0" err="1"/>
              <a:t>styles</a:t>
            </a:r>
            <a:endParaRPr lang="ru-RU" dirty="0"/>
          </a:p>
          <a:p>
            <a:pPr lvl="1"/>
            <a:r>
              <a:rPr lang="ru-RU" dirty="0" err="1"/>
              <a:t>Second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2"/>
            <a:r>
              <a:rPr lang="ru-RU" dirty="0" err="1"/>
              <a:t>Third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3"/>
            <a:r>
              <a:rPr lang="ru-RU" dirty="0" err="1"/>
              <a:t>Fourth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4"/>
            <a:r>
              <a:rPr lang="ru-RU" dirty="0" err="1"/>
              <a:t>Fifth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7015163" y="1257299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015163" y="4326897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Обложка проста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0245" y="2963975"/>
            <a:ext cx="9085262" cy="2923858"/>
          </a:xfrm>
        </p:spPr>
        <p:txBody>
          <a:bodyPr lIns="0" tIns="0" rIns="0" bIns="0" anchor="b" anchorCtr="0">
            <a:noAutofit/>
          </a:bodyPr>
          <a:lstStyle>
            <a:lvl1pPr algn="l">
              <a:defRPr sz="3800">
                <a:solidFill>
                  <a:srgbClr val="13274B"/>
                </a:solidFill>
              </a:defRPr>
            </a:lvl1pPr>
          </a:lstStyle>
          <a:p>
            <a:r>
              <a:rPr lang="ru-RU" dirty="0"/>
              <a:t>Заголовок с названием</a:t>
            </a:r>
            <a:br>
              <a:rPr lang="ru-RU" dirty="0"/>
            </a:br>
            <a:r>
              <a:rPr lang="ru-RU" dirty="0"/>
              <a:t>презентации, который может</a:t>
            </a:r>
            <a:br>
              <a:rPr lang="ru-RU" dirty="0"/>
            </a:br>
            <a:r>
              <a:rPr lang="ru-RU" dirty="0"/>
              <a:t>занимать несколько строк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245" y="6403975"/>
            <a:ext cx="3395493" cy="56007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13274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45" y="925830"/>
            <a:ext cx="5591831" cy="111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5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">
    <p:bg>
      <p:bgPr>
        <a:solidFill>
          <a:srgbClr val="1327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0245" y="5579196"/>
            <a:ext cx="5704566" cy="13848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spcBef>
                <a:spcPts val="0"/>
              </a:spcBef>
              <a:buNone/>
              <a:defRPr sz="16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JOINT STOCK COMPANY  </a:t>
            </a:r>
          </a:p>
          <a:p>
            <a:r>
              <a:rPr lang="en-US" dirty="0"/>
              <a:t>ROSOBORONEXPORT</a:t>
            </a:r>
          </a:p>
          <a:p>
            <a:r>
              <a:rPr lang="en-US" dirty="0"/>
              <a:t>27 </a:t>
            </a:r>
            <a:r>
              <a:rPr lang="en-US" dirty="0" err="1"/>
              <a:t>Stromynka</a:t>
            </a:r>
            <a:r>
              <a:rPr lang="en-US" dirty="0"/>
              <a:t> street, Moscow, 107076 , Russian Federation </a:t>
            </a:r>
            <a:br>
              <a:rPr lang="en-US" dirty="0"/>
            </a:br>
            <a:r>
              <a:rPr lang="en-US" dirty="0"/>
              <a:t>Phones</a:t>
            </a:r>
            <a:r>
              <a:rPr lang="ru-RU" dirty="0"/>
              <a:t>:</a:t>
            </a:r>
            <a:r>
              <a:rPr lang="en-US" dirty="0"/>
              <a:t> </a:t>
            </a:r>
            <a:r>
              <a:rPr lang="ru-RU" dirty="0"/>
              <a:t>+7 (</a:t>
            </a:r>
            <a:r>
              <a:rPr lang="en-US" dirty="0"/>
              <a:t>495) 739-60</a:t>
            </a:r>
            <a:r>
              <a:rPr lang="ru-RU" dirty="0"/>
              <a:t>-</a:t>
            </a:r>
            <a:r>
              <a:rPr lang="en-US" dirty="0"/>
              <a:t>17, </a:t>
            </a:r>
            <a:r>
              <a:rPr lang="ru-RU" dirty="0"/>
              <a:t>+7(</a:t>
            </a:r>
            <a:r>
              <a:rPr lang="en-US" dirty="0"/>
              <a:t>495) 964-61</a:t>
            </a:r>
            <a:r>
              <a:rPr lang="ru-RU" dirty="0"/>
              <a:t>-</a:t>
            </a:r>
            <a:r>
              <a:rPr lang="en-US" dirty="0"/>
              <a:t>70</a:t>
            </a:r>
            <a:br>
              <a:rPr lang="en-US" dirty="0"/>
            </a:br>
            <a:r>
              <a:rPr lang="en-US" dirty="0" err="1"/>
              <a:t>www.roe.ru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46" y="4485041"/>
            <a:ext cx="4319999" cy="86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7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20000" y="2293296"/>
            <a:ext cx="9248638" cy="1686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9968638" y="469075"/>
            <a:ext cx="469996" cy="40265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49D2E0-2A2F-4DC4-A412-B8541351CF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, картинки,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55" y="1182254"/>
            <a:ext cx="6083320" cy="913836"/>
          </a:xfrm>
        </p:spPr>
        <p:txBody>
          <a:bodyPr/>
          <a:lstStyle/>
          <a:p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title</a:t>
            </a:r>
            <a:r>
              <a:rPr lang="ru-RU" dirty="0"/>
              <a:t> </a:t>
            </a:r>
            <a:r>
              <a:rPr lang="ru-RU" dirty="0" err="1"/>
              <a:t>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14996" y="469075"/>
            <a:ext cx="2806926" cy="402652"/>
          </a:xfrm>
          <a:prstGeom prst="rect">
            <a:avLst/>
          </a:prstGeom>
        </p:spPr>
        <p:txBody>
          <a:bodyPr/>
          <a:lstStyle/>
          <a:p>
            <a:r>
              <a:rPr lang="ru-RU"/>
              <a:t>Название презентации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68638" y="469075"/>
            <a:ext cx="469996" cy="402652"/>
          </a:xfrm>
          <a:prstGeom prst="rect">
            <a:avLst/>
          </a:prstGeom>
        </p:spPr>
        <p:txBody>
          <a:bodyPr/>
          <a:lstStyle/>
          <a:p>
            <a:fld id="{7F1CB612-B55C-AE4B-8CEE-39356BD30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7075" y="2457450"/>
            <a:ext cx="5512859" cy="16627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text</a:t>
            </a:r>
            <a:r>
              <a:rPr lang="ru-RU" dirty="0"/>
              <a:t> </a:t>
            </a:r>
            <a:r>
              <a:rPr lang="ru-RU" dirty="0" err="1"/>
              <a:t>styles</a:t>
            </a:r>
            <a:endParaRPr lang="ru-RU" dirty="0"/>
          </a:p>
          <a:p>
            <a:pPr lvl="1"/>
            <a:r>
              <a:rPr lang="ru-RU" dirty="0" err="1"/>
              <a:t>Second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2"/>
            <a:r>
              <a:rPr lang="ru-RU" dirty="0" err="1"/>
              <a:t>Third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3"/>
            <a:r>
              <a:rPr lang="ru-RU" dirty="0" err="1"/>
              <a:t>Fourth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4"/>
            <a:r>
              <a:rPr lang="ru-RU" dirty="0" err="1"/>
              <a:t>Fifth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7015163" y="1257299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015163" y="4326897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6"/>
          </p:nvPr>
        </p:nvSpPr>
        <p:spPr>
          <a:xfrm>
            <a:off x="727075" y="4327525"/>
            <a:ext cx="6083300" cy="28622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 и карти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55" y="1182254"/>
            <a:ext cx="6083320" cy="913836"/>
          </a:xfrm>
        </p:spPr>
        <p:txBody>
          <a:bodyPr/>
          <a:lstStyle/>
          <a:p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title</a:t>
            </a:r>
            <a:r>
              <a:rPr lang="ru-RU" dirty="0"/>
              <a:t> </a:t>
            </a:r>
            <a:r>
              <a:rPr lang="ru-RU" dirty="0" err="1"/>
              <a:t>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14996" y="469075"/>
            <a:ext cx="2806926" cy="402652"/>
          </a:xfrm>
          <a:prstGeom prst="rect">
            <a:avLst/>
          </a:prstGeom>
        </p:spPr>
        <p:txBody>
          <a:bodyPr/>
          <a:lstStyle/>
          <a:p>
            <a:r>
              <a:rPr lang="ru-RU"/>
              <a:t>Название презентации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68638" y="469075"/>
            <a:ext cx="469996" cy="402652"/>
          </a:xfrm>
          <a:prstGeom prst="rect">
            <a:avLst/>
          </a:prstGeom>
        </p:spPr>
        <p:txBody>
          <a:bodyPr/>
          <a:lstStyle/>
          <a:p>
            <a:fld id="{7F1CB612-B55C-AE4B-8CEE-39356BD30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7075" y="2457450"/>
            <a:ext cx="6083300" cy="4732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Click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edit</a:t>
            </a:r>
            <a:r>
              <a:rPr lang="ru-RU" dirty="0"/>
              <a:t> </a:t>
            </a:r>
            <a:r>
              <a:rPr lang="ru-RU" dirty="0" err="1"/>
              <a:t>Master</a:t>
            </a:r>
            <a:r>
              <a:rPr lang="ru-RU" dirty="0"/>
              <a:t> </a:t>
            </a:r>
            <a:r>
              <a:rPr lang="ru-RU" dirty="0" err="1"/>
              <a:t>text</a:t>
            </a:r>
            <a:r>
              <a:rPr lang="ru-RU" dirty="0"/>
              <a:t> </a:t>
            </a:r>
            <a:r>
              <a:rPr lang="ru-RU" dirty="0" err="1"/>
              <a:t>styles</a:t>
            </a:r>
            <a:endParaRPr lang="ru-RU" dirty="0"/>
          </a:p>
          <a:p>
            <a:pPr lvl="1"/>
            <a:r>
              <a:rPr lang="ru-RU" dirty="0" err="1"/>
              <a:t>Second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2"/>
            <a:r>
              <a:rPr lang="ru-RU" dirty="0" err="1"/>
              <a:t>Third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3"/>
            <a:r>
              <a:rPr lang="ru-RU" dirty="0" err="1"/>
              <a:t>Fourth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ru-RU" dirty="0"/>
          </a:p>
          <a:p>
            <a:pPr lvl="4"/>
            <a:r>
              <a:rPr lang="ru-RU" dirty="0" err="1"/>
              <a:t>Fifth</a:t>
            </a:r>
            <a:r>
              <a:rPr lang="ru-RU" dirty="0"/>
              <a:t> </a:t>
            </a:r>
            <a:r>
              <a:rPr lang="ru-RU" dirty="0" err="1"/>
              <a:t>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7015163" y="1257299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015163" y="4326897"/>
            <a:ext cx="2952750" cy="28628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236" y="5899753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445360" y="5352234"/>
            <a:ext cx="9886990" cy="1348008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45360" y="4285615"/>
            <a:ext cx="9886990" cy="1008380"/>
          </a:xfrm>
        </p:spPr>
        <p:txBody>
          <a:bodyPr anchor="b"/>
          <a:lstStyle>
            <a:lvl1pPr marL="0" indent="0" algn="l">
              <a:buNone/>
              <a:defRPr sz="2700">
                <a:solidFill>
                  <a:schemeClr val="tx2">
                    <a:shade val="75000"/>
                  </a:schemeClr>
                </a:solidFill>
              </a:defRPr>
            </a:lvl1pPr>
            <a:lvl2pPr marL="521437" indent="0" algn="ctr">
              <a:buNone/>
            </a:lvl2pPr>
            <a:lvl3pPr marL="1042873" indent="0" algn="ctr">
              <a:buNone/>
            </a:lvl3pPr>
            <a:lvl4pPr marL="1564310" indent="0" algn="ctr">
              <a:buNone/>
            </a:lvl4pPr>
            <a:lvl5pPr marL="2085746" indent="0" algn="ctr">
              <a:buNone/>
            </a:lvl5pPr>
            <a:lvl6pPr marL="2607183" indent="0" algn="ctr">
              <a:buNone/>
            </a:lvl6pPr>
            <a:lvl7pPr marL="3128620" indent="0" algn="ctr">
              <a:buNone/>
            </a:lvl7pPr>
            <a:lvl8pPr marL="3650056" indent="0" algn="ctr">
              <a:buNone/>
            </a:lvl8pPr>
            <a:lvl9pPr marL="4171493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9619774" y="7139330"/>
            <a:ext cx="887157" cy="272263"/>
          </a:xfrm>
        </p:spPr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10/20/2022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186383" y="84032"/>
            <a:ext cx="3384735" cy="31862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9619774" y="7139330"/>
            <a:ext cx="887157" cy="272263"/>
          </a:xfrm>
        </p:spPr>
        <p:txBody>
          <a:bodyPr/>
          <a:lstStyle/>
          <a:p>
            <a:fld id="{ED49D2E0-2A2F-4DC4-A412-B8541351C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18662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717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70" r:id="rId5"/>
    <p:sldLayoutId id="2147483673" r:id="rId6"/>
    <p:sldLayoutId id="2147483674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236" y="1158907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56288" y="1713896"/>
            <a:ext cx="10154206" cy="4991131"/>
          </a:xfrm>
          <a:prstGeom prst="rect">
            <a:avLst/>
          </a:prstGeom>
        </p:spPr>
        <p:txBody>
          <a:bodyPr vert="horz" lIns="104287" tIns="52144" rIns="104287" bIns="52144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7571119" y="84032"/>
            <a:ext cx="2939375" cy="318620"/>
          </a:xfrm>
          <a:prstGeom prst="rect">
            <a:avLst/>
          </a:prstGeom>
        </p:spPr>
        <p:txBody>
          <a:bodyPr vert="horz" lIns="104287" tIns="52144" rIns="104287" bIns="52144"/>
          <a:lstStyle>
            <a:lvl1pPr algn="l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10/20/2022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651951" y="84032"/>
            <a:ext cx="3919167" cy="318620"/>
          </a:xfrm>
          <a:prstGeom prst="rect">
            <a:avLst/>
          </a:prstGeom>
        </p:spPr>
        <p:txBody>
          <a:bodyPr vert="horz" lIns="104287" tIns="52144" rIns="104287" bIns="52144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9619774" y="7142692"/>
            <a:ext cx="890720" cy="269602"/>
          </a:xfrm>
          <a:prstGeom prst="rect">
            <a:avLst/>
          </a:prstGeom>
        </p:spPr>
        <p:txBody>
          <a:bodyPr vert="horz" lIns="104287" tIns="52144" rIns="104287" bIns="52144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56288" y="504190"/>
            <a:ext cx="10154206" cy="924348"/>
          </a:xfrm>
          <a:prstGeom prst="rect">
            <a:avLst/>
          </a:prstGeom>
        </p:spPr>
        <p:txBody>
          <a:bodyPr vert="horz" lIns="104287" tIns="52144" rIns="104287" bIns="52144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01236" y="1158907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01236" y="1166724"/>
            <a:ext cx="10087402" cy="262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91077" indent="-391077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600" kern="1200">
          <a:solidFill>
            <a:schemeClr val="tx2"/>
          </a:solidFill>
          <a:latin typeface="+mn-lt"/>
          <a:ea typeface="+mn-ea"/>
          <a:cs typeface="+mn-cs"/>
        </a:defRPr>
      </a:lvl1pPr>
      <a:lvl2pPr marL="847334" indent="-32589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303592" indent="-26071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700" kern="1200">
          <a:solidFill>
            <a:schemeClr val="tx2"/>
          </a:solidFill>
          <a:latin typeface="+mn-lt"/>
          <a:ea typeface="+mn-ea"/>
          <a:cs typeface="+mn-cs"/>
        </a:defRPr>
      </a:lvl3pPr>
      <a:lvl4pPr marL="1825028" indent="-26071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4pPr>
      <a:lvl5pPr marL="2346465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5pPr>
      <a:lvl6pPr marL="2867901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6pPr>
      <a:lvl7pPr marL="3389338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3910775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8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432211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Соединительная линия уступом 82"/>
          <p:cNvCxnSpPr>
            <a:stCxn id="6" idx="2"/>
            <a:endCxn id="63" idx="1"/>
          </p:cNvCxnSpPr>
          <p:nvPr/>
        </p:nvCxnSpPr>
        <p:spPr>
          <a:xfrm rot="16200000" flipH="1">
            <a:off x="185751" y="2980834"/>
            <a:ext cx="3268625" cy="1647293"/>
          </a:xfrm>
          <a:prstGeom prst="bentConnector2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31413" y="30955"/>
            <a:ext cx="10332100" cy="118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287" tIns="52144" rIns="104287" bIns="52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Разработка стандартов в области поддержки жизненного цикла экспортируемой продукции военного назначения </a:t>
            </a:r>
          </a:p>
          <a:p>
            <a:pPr algn="ctr" eaLnBrk="0" hangingPunct="0">
              <a:lnSpc>
                <a:spcPct val="90000"/>
              </a:lnSpc>
            </a:pP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(по линии </a:t>
            </a:r>
            <a:r>
              <a:rPr lang="ru-RU" sz="2600" b="1" dirty="0" err="1" smtClean="0">
                <a:solidFill>
                  <a:srgbClr val="000099"/>
                </a:solidFill>
                <a:latin typeface="Arial" charset="0"/>
              </a:rPr>
              <a:t>ТК</a:t>
            </a: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 482 до 2021 г.)</a:t>
            </a:r>
            <a:endParaRPr lang="ru-RU" sz="26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1410" y="1306169"/>
            <a:ext cx="1530014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жизненным циклом </a:t>
            </a:r>
            <a:r>
              <a:rPr lang="ru-RU" sz="15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ПВН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26893" y="1306169"/>
            <a:ext cx="1744857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Послепродажное </a:t>
            </a:r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обслуживание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23844" y="1306169"/>
            <a:ext cx="1871249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Интегрированная логистическая поддержка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99062" y="1306169"/>
            <a:ext cx="1526695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данными об изделии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10474" y="2688891"/>
            <a:ext cx="1656000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конфигурацией</a:t>
            </a:r>
          </a:p>
          <a:p>
            <a:pPr algn="ctr"/>
            <a:r>
              <a:rPr lang="ru-RU" sz="1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Основные положения</a:t>
            </a:r>
            <a:endParaRPr lang="ru-RU" sz="11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0323" y="2640534"/>
            <a:ext cx="1435946" cy="681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Общие положения </a:t>
            </a:r>
            <a:r>
              <a:rPr lang="ru-RU" sz="1400" b="1" dirty="0" err="1" smtClean="0"/>
              <a:t>УЖЦ</a:t>
            </a:r>
            <a:r>
              <a:rPr lang="ru-RU" sz="1400" b="1" dirty="0" smtClean="0"/>
              <a:t>. Термины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281797" y="3190110"/>
            <a:ext cx="1620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/>
              <a:t>ИЛП</a:t>
            </a:r>
            <a:r>
              <a:rPr lang="ru-RU" sz="1400" b="1" dirty="0" smtClean="0"/>
              <a:t> и </a:t>
            </a:r>
            <a:r>
              <a:rPr lang="ru-RU" sz="1400" b="1" dirty="0" err="1" smtClean="0"/>
              <a:t>ППО</a:t>
            </a:r>
            <a:endParaRPr lang="ru-RU" sz="1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281797" y="2562358"/>
            <a:ext cx="1620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Общие положения </a:t>
            </a:r>
            <a:r>
              <a:rPr lang="ru-RU" sz="1400" b="1" dirty="0" err="1" smtClean="0"/>
              <a:t>ППО</a:t>
            </a:r>
            <a:endParaRPr lang="ru-RU" sz="1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281797" y="3830856"/>
            <a:ext cx="1620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Виды работ </a:t>
            </a:r>
            <a:r>
              <a:rPr lang="ru-RU" sz="1400" b="1" dirty="0" err="1" smtClean="0"/>
              <a:t>ППО</a:t>
            </a:r>
            <a:endParaRPr lang="ru-RU" sz="1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383547" y="3454928"/>
            <a:ext cx="827773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/>
              <a:t>АЛП</a:t>
            </a:r>
            <a:endParaRPr lang="ru-RU" sz="1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43282" y="4123769"/>
            <a:ext cx="719609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/>
              <a:t>МТО</a:t>
            </a:r>
            <a:endParaRPr lang="ru-RU" sz="1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371225" y="3454928"/>
            <a:ext cx="1099414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/>
              <a:t>ТОиР</a:t>
            </a:r>
            <a:endParaRPr lang="ru-RU" sz="1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546793" y="5390549"/>
            <a:ext cx="172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ЭД, </a:t>
            </a:r>
            <a:r>
              <a:rPr lang="ru-RU" sz="1400" b="1" dirty="0" err="1" smtClean="0"/>
              <a:t>ЭЭД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ЭКД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ЭТД</a:t>
            </a:r>
            <a:endParaRPr lang="ru-RU" sz="14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546793" y="4799118"/>
            <a:ext cx="172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Обеспечение </a:t>
            </a:r>
            <a:r>
              <a:rPr lang="ru-RU" sz="1400" b="1" dirty="0" err="1" smtClean="0"/>
              <a:t>ЭТХ</a:t>
            </a:r>
            <a:endParaRPr lang="ru-RU" sz="14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159000" y="4122392"/>
            <a:ext cx="1401024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Каталогизация</a:t>
            </a:r>
            <a:endParaRPr lang="ru-RU" sz="14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10323" y="3461894"/>
            <a:ext cx="1435946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Управление </a:t>
            </a:r>
            <a:r>
              <a:rPr lang="ru-RU" sz="1400" b="1" dirty="0" err="1" smtClean="0"/>
              <a:t>СЖЦ</a:t>
            </a:r>
            <a:endParaRPr lang="ru-RU" sz="1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8910474" y="4043110"/>
            <a:ext cx="1656000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требованиями</a:t>
            </a:r>
          </a:p>
          <a:p>
            <a:pPr lvl="0" algn="ctr"/>
            <a:r>
              <a:rPr lang="ru-RU" sz="11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sz="1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положения</a:t>
            </a:r>
            <a:endParaRPr lang="ru-RU" sz="11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910474" y="5377947"/>
            <a:ext cx="1656000" cy="864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данными о качестве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910472" y="1315794"/>
            <a:ext cx="1656000" cy="87811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Компьютерные модели</a:t>
            </a:r>
            <a:endParaRPr lang="en-US" sz="15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1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sz="1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положения. Термины</a:t>
            </a:r>
            <a:endParaRPr lang="ru-RU" sz="11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35525" y="4858197"/>
            <a:ext cx="1404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/>
              <a:t>ИЛП</a:t>
            </a:r>
            <a:r>
              <a:rPr lang="ru-RU" sz="1400" b="1" dirty="0" smtClean="0"/>
              <a:t> и </a:t>
            </a:r>
            <a:r>
              <a:rPr lang="ru-RU" sz="1400" b="1" dirty="0" err="1" smtClean="0"/>
              <a:t>УЖЦ</a:t>
            </a:r>
            <a:endParaRPr lang="ru-RU" sz="14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735525" y="5542197"/>
            <a:ext cx="1404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Управление устареванием</a:t>
            </a:r>
            <a:endParaRPr lang="ru-RU" sz="14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008439" y="2641572"/>
            <a:ext cx="1327039" cy="681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Общие положения УДИ. Термины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7008440" y="3445574"/>
            <a:ext cx="1327038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ЭМ изделия</a:t>
            </a:r>
            <a:endParaRPr lang="ru-RU" sz="1400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008440" y="4039878"/>
            <a:ext cx="1327038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АС УДИ</a:t>
            </a:r>
            <a:endParaRPr lang="ru-RU" sz="14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540992" y="2816141"/>
            <a:ext cx="172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Общие положения </a:t>
            </a:r>
            <a:r>
              <a:rPr lang="ru-RU" sz="1400" b="1" dirty="0" err="1" smtClean="0"/>
              <a:t>ИЛП</a:t>
            </a:r>
            <a:r>
              <a:rPr lang="ru-RU" sz="1400" b="1" dirty="0" smtClean="0"/>
              <a:t>. Термины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725025" y="6856043"/>
            <a:ext cx="7410037" cy="40011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Всего введено в действие более 50 национальных стандартов</a:t>
            </a:r>
            <a:endParaRPr lang="ru-RU" sz="2000" b="1" dirty="0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1896178" y="2446857"/>
            <a:ext cx="2371596" cy="2352261"/>
          </a:xfrm>
          <a:prstGeom prst="roundRect">
            <a:avLst>
              <a:gd name="adj" fmla="val 10025"/>
            </a:avLst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163628" y="2510207"/>
            <a:ext cx="1830530" cy="1763671"/>
          </a:xfrm>
          <a:prstGeom prst="roundRect">
            <a:avLst>
              <a:gd name="adj" fmla="val 10025"/>
            </a:avLst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710" y="4698171"/>
            <a:ext cx="1624064" cy="1481245"/>
          </a:xfrm>
          <a:prstGeom prst="roundRect">
            <a:avLst>
              <a:gd name="adj" fmla="val 10025"/>
            </a:avLst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4206243" y="2687077"/>
            <a:ext cx="2598818" cy="3492339"/>
          </a:xfrm>
          <a:prstGeom prst="roundRect">
            <a:avLst>
              <a:gd name="adj" fmla="val 10025"/>
            </a:avLst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6647077" y="2519832"/>
            <a:ext cx="1775030" cy="2109919"/>
          </a:xfrm>
          <a:prstGeom prst="roundRect">
            <a:avLst>
              <a:gd name="adj" fmla="val 10025"/>
            </a:avLst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5" name="Прямая соединительная линия 74"/>
          <p:cNvCxnSpPr>
            <a:stCxn id="6" idx="2"/>
          </p:cNvCxnSpPr>
          <p:nvPr/>
        </p:nvCxnSpPr>
        <p:spPr>
          <a:xfrm flipH="1">
            <a:off x="996416" y="2170169"/>
            <a:ext cx="1" cy="349663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60" idx="0"/>
          </p:cNvCxnSpPr>
          <p:nvPr/>
        </p:nvCxnSpPr>
        <p:spPr>
          <a:xfrm>
            <a:off x="3081976" y="2193904"/>
            <a:ext cx="0" cy="252953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64" idx="0"/>
          </p:cNvCxnSpPr>
          <p:nvPr/>
        </p:nvCxnSpPr>
        <p:spPr>
          <a:xfrm>
            <a:off x="5505652" y="2170169"/>
            <a:ext cx="0" cy="51690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Двойная стрелка влево/вправо 87"/>
          <p:cNvSpPr/>
          <p:nvPr/>
        </p:nvSpPr>
        <p:spPr>
          <a:xfrm>
            <a:off x="1761424" y="1607416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Двойная стрелка влево/вправо 95"/>
          <p:cNvSpPr/>
          <p:nvPr/>
        </p:nvSpPr>
        <p:spPr>
          <a:xfrm>
            <a:off x="4017192" y="1610624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Двойная стрелка влево/вправо 96"/>
          <p:cNvSpPr/>
          <p:nvPr/>
        </p:nvSpPr>
        <p:spPr>
          <a:xfrm>
            <a:off x="6414343" y="1610624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8" name="Прямая соединительная линия 97"/>
          <p:cNvCxnSpPr>
            <a:stCxn id="10" idx="2"/>
          </p:cNvCxnSpPr>
          <p:nvPr/>
        </p:nvCxnSpPr>
        <p:spPr>
          <a:xfrm flipH="1">
            <a:off x="7662409" y="2170169"/>
            <a:ext cx="1" cy="34003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Двойная стрелка влево/вправо 100"/>
          <p:cNvSpPr/>
          <p:nvPr/>
        </p:nvSpPr>
        <p:spPr>
          <a:xfrm>
            <a:off x="8416520" y="1613832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Двойная стрелка влево/вправо 102"/>
          <p:cNvSpPr/>
          <p:nvPr/>
        </p:nvSpPr>
        <p:spPr>
          <a:xfrm rot="5400000">
            <a:off x="9436276" y="2297666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Двойная стрелка влево/вправо 103"/>
          <p:cNvSpPr/>
          <p:nvPr/>
        </p:nvSpPr>
        <p:spPr>
          <a:xfrm rot="5400000">
            <a:off x="9436275" y="3664953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Двойная стрелка влево/вправо 104"/>
          <p:cNvSpPr/>
          <p:nvPr/>
        </p:nvSpPr>
        <p:spPr>
          <a:xfrm rot="5400000">
            <a:off x="9455526" y="5028365"/>
            <a:ext cx="465469" cy="298383"/>
          </a:xfrm>
          <a:prstGeom prst="left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7274090" y="5209846"/>
            <a:ext cx="1327039" cy="681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Номенклатура показателей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274091" y="6013848"/>
            <a:ext cx="1327038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Вычисление показателей</a:t>
            </a:r>
            <a:endParaRPr lang="ru-RU" sz="1400" b="1" dirty="0"/>
          </a:p>
        </p:txBody>
      </p:sp>
      <p:cxnSp>
        <p:nvCxnSpPr>
          <p:cNvPr id="121" name="Прямая соединительная линия 120"/>
          <p:cNvCxnSpPr>
            <a:stCxn id="24" idx="1"/>
          </p:cNvCxnSpPr>
          <p:nvPr/>
        </p:nvCxnSpPr>
        <p:spPr>
          <a:xfrm flipH="1">
            <a:off x="8668504" y="5809947"/>
            <a:ext cx="24197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Скругленный прямоугольник 123"/>
          <p:cNvSpPr/>
          <p:nvPr/>
        </p:nvSpPr>
        <p:spPr>
          <a:xfrm>
            <a:off x="7209322" y="5082572"/>
            <a:ext cx="1459181" cy="1491483"/>
          </a:xfrm>
          <a:prstGeom prst="roundRect">
            <a:avLst>
              <a:gd name="adj" fmla="val 10025"/>
            </a:avLst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67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231413" y="21016"/>
            <a:ext cx="10332100" cy="118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287" tIns="52144" rIns="104287" bIns="52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Оценка текущего уровня развития и применения нормативной базы в области поддержки жизненного цикла экспортируемой </a:t>
            </a:r>
            <a:r>
              <a:rPr lang="ru-RU" sz="2600" b="1" dirty="0" err="1" smtClean="0">
                <a:solidFill>
                  <a:srgbClr val="000099"/>
                </a:solidFill>
                <a:latin typeface="Arial" charset="0"/>
              </a:rPr>
              <a:t>ПВН</a:t>
            </a:r>
            <a:endParaRPr lang="ru-RU" sz="2600" b="1" dirty="0" smtClean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509" y="1305160"/>
            <a:ext cx="10217004" cy="6093976"/>
          </a:xfrm>
          <a:prstGeom prst="rect">
            <a:avLst/>
          </a:prstGeom>
          <a:solidFill>
            <a:srgbClr val="FFC000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ru-RU" sz="2000" dirty="0" smtClean="0"/>
              <a:t>В целом обеспечивает выполнение требований </a:t>
            </a:r>
            <a:r>
              <a:rPr lang="ru-RU" sz="2000" dirty="0" err="1" smtClean="0"/>
              <a:t>инозаказчиков</a:t>
            </a:r>
            <a:r>
              <a:rPr lang="ru-RU" sz="2000" dirty="0" smtClean="0"/>
              <a:t> российской </a:t>
            </a:r>
            <a:r>
              <a:rPr lang="ru-RU" sz="2000" dirty="0" err="1" smtClean="0"/>
              <a:t>ПВН</a:t>
            </a:r>
            <a:r>
              <a:rPr lang="ru-RU" sz="2000" dirty="0" smtClean="0"/>
              <a:t>, основанных на международных стандартах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 smtClean="0"/>
              <a:t>Регламентирует применение современных информационных технологий – электронное представление и обмен данными по логистике, электронная документация и т.п.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 smtClean="0"/>
              <a:t>Ориентирована на сквозное управление процессами жизненного цикла изделий для достижения оптимальных показателей </a:t>
            </a:r>
            <a:r>
              <a:rPr lang="ru-RU" sz="2000" dirty="0" err="1" smtClean="0"/>
              <a:t>ЭТХ</a:t>
            </a:r>
            <a:r>
              <a:rPr lang="ru-RU" sz="2000" dirty="0" smtClean="0"/>
              <a:t> и качества послепродажного сопровождения поставленной на экспорт техники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 smtClean="0"/>
              <a:t>Регулирует методологические, </a:t>
            </a:r>
            <a:r>
              <a:rPr lang="ru-RU" sz="2000" dirty="0"/>
              <a:t>организационные,</a:t>
            </a:r>
            <a:r>
              <a:rPr lang="ru-RU" sz="2000" dirty="0" smtClean="0"/>
              <a:t> технологические и технические аспекты деятельности участников работ в данной области</a:t>
            </a:r>
          </a:p>
          <a:p>
            <a:pPr indent="357188"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/>
              <a:t>При этом:</a:t>
            </a:r>
            <a:endParaRPr lang="ru-RU" sz="2000" b="1" dirty="0"/>
          </a:p>
          <a:p>
            <a:pPr marL="342900" indent="-342900">
              <a:buBlip>
                <a:blip r:embed="rId3"/>
              </a:buBlip>
            </a:pPr>
            <a:r>
              <a:rPr lang="ru-RU" sz="2000" dirty="0" smtClean="0"/>
              <a:t>Опыт применения разработанных стандартов имеется только по единичным проектам поставки </a:t>
            </a:r>
            <a:r>
              <a:rPr lang="ru-RU" sz="2000" dirty="0" err="1" smtClean="0"/>
              <a:t>ПВН</a:t>
            </a:r>
            <a:r>
              <a:rPr lang="ru-RU" sz="2000" dirty="0" smtClean="0"/>
              <a:t> на экспорт</a:t>
            </a:r>
            <a:endParaRPr lang="ru-RU" sz="2000" dirty="0"/>
          </a:p>
          <a:p>
            <a:pPr marL="342900" indent="-342900">
              <a:buBlip>
                <a:blip r:embed="rId3"/>
              </a:buBlip>
            </a:pPr>
            <a:r>
              <a:rPr lang="ru-RU" sz="2000" dirty="0" smtClean="0"/>
              <a:t>Анализ применения стандартов показывает необходимость единых подходов для </a:t>
            </a:r>
            <a:r>
              <a:rPr lang="ru-RU" sz="2000" dirty="0" err="1" smtClean="0"/>
              <a:t>ПВН</a:t>
            </a:r>
            <a:r>
              <a:rPr lang="ru-RU" sz="2000" dirty="0" smtClean="0"/>
              <a:t>, поставляемой для внутренних и внешних заказчиков</a:t>
            </a:r>
          </a:p>
          <a:p>
            <a:pPr marL="342900" indent="-342900">
              <a:buBlip>
                <a:blip r:embed="rId3"/>
              </a:buBlip>
            </a:pPr>
            <a:r>
              <a:rPr lang="ru-RU" sz="2000" dirty="0"/>
              <a:t>Требуется дальнейшая детализация </a:t>
            </a:r>
            <a:r>
              <a:rPr lang="ru-RU" sz="2000" dirty="0" smtClean="0"/>
              <a:t>нормативных требований с учетом опыта практических работ по информационной поддержке экспортируемой </a:t>
            </a:r>
            <a:r>
              <a:rPr lang="ru-RU" sz="2000" dirty="0" err="1" smtClean="0"/>
              <a:t>ПВН</a:t>
            </a:r>
            <a:endParaRPr lang="ru-RU" sz="2000" dirty="0" smtClean="0"/>
          </a:p>
          <a:p>
            <a:pPr marL="342900" indent="-342900">
              <a:buBlip>
                <a:blip r:embed="rId3"/>
              </a:buBlip>
            </a:pPr>
            <a:r>
              <a:rPr lang="ru-RU" sz="2000" dirty="0" smtClean="0"/>
              <a:t>Эффективность применения разработанной нормативной базы и направления ее  развития должны коррелироваться с работами в области систем стандартов </a:t>
            </a:r>
            <a:r>
              <a:rPr lang="ru-RU" sz="2000" dirty="0" err="1" smtClean="0"/>
              <a:t>ЕСКД</a:t>
            </a:r>
            <a:r>
              <a:rPr lang="ru-RU" sz="2000" dirty="0" smtClean="0"/>
              <a:t>, </a:t>
            </a:r>
            <a:r>
              <a:rPr lang="ru-RU" sz="2000" dirty="0" err="1" smtClean="0"/>
              <a:t>ЕСТД</a:t>
            </a:r>
            <a:r>
              <a:rPr lang="ru-RU" sz="2000" dirty="0" smtClean="0"/>
              <a:t>, </a:t>
            </a:r>
            <a:r>
              <a:rPr lang="ru-RU" sz="2000" dirty="0" err="1" smtClean="0"/>
              <a:t>СРПП</a:t>
            </a:r>
            <a:r>
              <a:rPr lang="ru-RU" sz="2000" dirty="0" smtClean="0"/>
              <a:t>, предусматривающих </a:t>
            </a:r>
            <a:r>
              <a:rPr lang="ru-RU" sz="2000" dirty="0" err="1" smtClean="0"/>
              <a:t>цифровизацию</a:t>
            </a:r>
            <a:r>
              <a:rPr lang="ru-RU" sz="2000" dirty="0" smtClean="0"/>
              <a:t> процессов </a:t>
            </a:r>
            <a:r>
              <a:rPr lang="ru-RU" sz="2000" dirty="0" err="1" smtClean="0"/>
              <a:t>ЖЦ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31413" y="30955"/>
            <a:ext cx="10332100" cy="905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287" tIns="52144" rIns="104287" bIns="52144">
            <a:spAutoFit/>
          </a:bodyPr>
          <a:lstStyle/>
          <a:p>
            <a:pPr algn="ctr" eaLnBrk="0" hangingPunct="0"/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Требования </a:t>
            </a:r>
            <a:r>
              <a:rPr lang="ru-RU" sz="2600" b="1" dirty="0" err="1" smtClean="0">
                <a:solidFill>
                  <a:srgbClr val="000099"/>
                </a:solidFill>
                <a:latin typeface="Arial" charset="0"/>
              </a:rPr>
              <a:t>инозаказчиков</a:t>
            </a: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 по </a:t>
            </a: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поддержке поставляемой им военной техники</a:t>
            </a:r>
            <a:endParaRPr lang="ru-RU" sz="26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9409" y="1344757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Планирование и организация ИЛП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9409" y="2799420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Информационная поддержка МТО – перечни, каталоги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59408" y="4254083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Расчет стоимости ЖЦ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59413" y="4998934"/>
            <a:ext cx="3599996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Электронная документация</a:t>
            </a:r>
            <a:endParaRPr lang="ru-RU" sz="15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59408" y="5723007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</a:t>
            </a:r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конфигурацией</a:t>
            </a:r>
            <a:endParaRPr lang="ru-RU" sz="15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59408" y="2072089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Концепция и планы </a:t>
            </a:r>
            <a:r>
              <a:rPr lang="ru-RU" sz="15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ТОиР</a:t>
            </a:r>
            <a:endParaRPr lang="ru-RU" sz="11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59409" y="3526751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Каталогизация</a:t>
            </a:r>
            <a:endParaRPr lang="ru-RU" sz="11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083556" y="1383345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6</a:t>
            </a:r>
            <a:r>
              <a:rPr lang="ru-RU" sz="1400" b="1" dirty="0" smtClean="0"/>
              <a:t> стандартов</a:t>
            </a:r>
            <a:endParaRPr lang="ru-RU" sz="1400" b="1" dirty="0" smtClean="0"/>
          </a:p>
        </p:txBody>
      </p:sp>
      <p:sp>
        <p:nvSpPr>
          <p:cNvPr id="52" name="Прямоугольник 51"/>
          <p:cNvSpPr/>
          <p:nvPr/>
        </p:nvSpPr>
        <p:spPr>
          <a:xfrm>
            <a:off x="6083556" y="2838723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3</a:t>
            </a:r>
            <a:r>
              <a:rPr lang="ru-RU" sz="1400" b="1" dirty="0" smtClean="0"/>
              <a:t> стандарта</a:t>
            </a:r>
            <a:endParaRPr lang="ru-RU" sz="1400" b="1" dirty="0" smtClean="0"/>
          </a:p>
        </p:txBody>
      </p:sp>
      <p:sp>
        <p:nvSpPr>
          <p:cNvPr id="53" name="Прямоугольник 52"/>
          <p:cNvSpPr/>
          <p:nvPr/>
        </p:nvSpPr>
        <p:spPr>
          <a:xfrm>
            <a:off x="6083556" y="3566412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5 стандартов</a:t>
            </a:r>
            <a:endParaRPr lang="ru-RU" sz="1400" b="1" dirty="0" smtClean="0"/>
          </a:p>
        </p:txBody>
      </p:sp>
      <p:sp>
        <p:nvSpPr>
          <p:cNvPr id="54" name="Прямоугольник 53"/>
          <p:cNvSpPr/>
          <p:nvPr/>
        </p:nvSpPr>
        <p:spPr>
          <a:xfrm>
            <a:off x="6083556" y="4294101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3 стандарта</a:t>
            </a:r>
            <a:endParaRPr lang="ru-RU" sz="1400" b="1" dirty="0" smtClean="0"/>
          </a:p>
        </p:txBody>
      </p:sp>
      <p:sp>
        <p:nvSpPr>
          <p:cNvPr id="55" name="Прямоугольник 54"/>
          <p:cNvSpPr/>
          <p:nvPr/>
        </p:nvSpPr>
        <p:spPr>
          <a:xfrm>
            <a:off x="6083556" y="5021790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4 стандарта</a:t>
            </a:r>
            <a:endParaRPr lang="ru-RU" sz="1400" b="1" dirty="0" smtClean="0"/>
          </a:p>
        </p:txBody>
      </p:sp>
      <p:sp>
        <p:nvSpPr>
          <p:cNvPr id="56" name="Прямоугольник 55"/>
          <p:cNvSpPr/>
          <p:nvPr/>
        </p:nvSpPr>
        <p:spPr>
          <a:xfrm>
            <a:off x="6083556" y="5749479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1 стандарт</a:t>
            </a:r>
            <a:endParaRPr lang="ru-RU" sz="1400" b="1" dirty="0" smtClean="0"/>
          </a:p>
        </p:txBody>
      </p:sp>
      <p:sp>
        <p:nvSpPr>
          <p:cNvPr id="57" name="Прямоугольник 56"/>
          <p:cNvSpPr/>
          <p:nvPr/>
        </p:nvSpPr>
        <p:spPr>
          <a:xfrm>
            <a:off x="6083556" y="2111034"/>
            <a:ext cx="1728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2</a:t>
            </a:r>
            <a:r>
              <a:rPr lang="ru-RU" sz="1400" b="1" dirty="0" smtClean="0"/>
              <a:t> стандарта</a:t>
            </a:r>
            <a:endParaRPr lang="ru-RU" sz="1400" b="1" dirty="0" smtClean="0"/>
          </a:p>
        </p:txBody>
      </p:sp>
      <p:sp>
        <p:nvSpPr>
          <p:cNvPr id="58" name="Прямоугольник 57"/>
          <p:cNvSpPr/>
          <p:nvPr/>
        </p:nvSpPr>
        <p:spPr>
          <a:xfrm>
            <a:off x="1959413" y="6467858"/>
            <a:ext cx="3600000" cy="576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Системы информационной поддержки эксплуатации и МТО </a:t>
            </a:r>
            <a:endParaRPr lang="ru-RU" sz="15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083556" y="6467858"/>
            <a:ext cx="1728000" cy="576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381462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31413" y="21016"/>
            <a:ext cx="10332100" cy="825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287" tIns="52144" rIns="104287" bIns="52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ru-RU" sz="2600" b="1" dirty="0" smtClean="0">
                <a:solidFill>
                  <a:srgbClr val="000099"/>
                </a:solidFill>
                <a:latin typeface="Arial" charset="0"/>
              </a:rPr>
              <a:t>Планируемые работы по линии ПК 1 на ближайшую перспективу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4617" y="1501544"/>
            <a:ext cx="9125691" cy="303159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Проект ГОСТ Р </a:t>
            </a:r>
            <a:r>
              <a:rPr lang="ru-RU" sz="2200" b="1" dirty="0" err="1" smtClean="0"/>
              <a:t>ИЛП</a:t>
            </a:r>
            <a:r>
              <a:rPr lang="ru-RU" sz="2200" b="1" dirty="0" smtClean="0"/>
              <a:t> </a:t>
            </a:r>
            <a:r>
              <a:rPr lang="ru-RU" sz="2200" b="1" dirty="0"/>
              <a:t>экспортируемой </a:t>
            </a:r>
            <a:r>
              <a:rPr lang="ru-RU" sz="2200" b="1" dirty="0" err="1"/>
              <a:t>ПВН</a:t>
            </a:r>
            <a:r>
              <a:rPr lang="ru-RU" sz="2200" b="1" dirty="0"/>
              <a:t>. Порядок работ по созданию системы информационной поддержки экспортируемого образца </a:t>
            </a:r>
            <a:r>
              <a:rPr lang="ru-RU" sz="2200" b="1" dirty="0" err="1" smtClean="0"/>
              <a:t>ПВН</a:t>
            </a:r>
            <a:r>
              <a:rPr lang="ru-RU" sz="2200" b="1" dirty="0" smtClean="0"/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Основные требования </a:t>
            </a:r>
            <a:r>
              <a:rPr lang="ru-RU" dirty="0"/>
              <a:t>к </a:t>
            </a:r>
            <a:r>
              <a:rPr lang="ru-RU" dirty="0" smtClean="0"/>
              <a:t>системе информационной поддержки (</a:t>
            </a:r>
            <a:r>
              <a:rPr lang="ru-RU" dirty="0" err="1" smtClean="0"/>
              <a:t>АЛП</a:t>
            </a:r>
            <a:r>
              <a:rPr lang="ru-RU" dirty="0" smtClean="0"/>
              <a:t>, каталоги предметов снабжения, БД поддержки </a:t>
            </a:r>
            <a:r>
              <a:rPr lang="ru-RU" dirty="0" err="1" smtClean="0"/>
              <a:t>МТО</a:t>
            </a:r>
            <a:r>
              <a:rPr lang="ru-RU" dirty="0" smtClean="0"/>
              <a:t>, ЭД, информационные системы управления </a:t>
            </a:r>
            <a:r>
              <a:rPr lang="ru-RU" dirty="0" err="1" smtClean="0"/>
              <a:t>ТОиР</a:t>
            </a:r>
            <a:r>
              <a:rPr lang="ru-RU" dirty="0" smtClean="0"/>
              <a:t> и т.д.)</a:t>
            </a:r>
            <a:endParaRPr lang="ru-RU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dirty="0"/>
              <a:t>Типовой состав логистических данных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Организация </a:t>
            </a:r>
            <a:r>
              <a:rPr lang="ru-RU" dirty="0"/>
              <a:t>работ по </a:t>
            </a:r>
            <a:r>
              <a:rPr lang="ru-RU" dirty="0" smtClean="0"/>
              <a:t>созданию систем информационной поддержки</a:t>
            </a:r>
            <a:endParaRPr lang="ru-RU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Требования к нормативно-справочной информации и каталогизации предметов снабжения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34617" y="4753262"/>
            <a:ext cx="9125691" cy="238526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Проект ГОСТ </a:t>
            </a:r>
            <a:r>
              <a:rPr lang="ru-RU" sz="2200" b="1" dirty="0"/>
              <a:t>Р </a:t>
            </a:r>
            <a:r>
              <a:rPr lang="ru-RU" sz="2200" b="1" dirty="0" err="1"/>
              <a:t>ИЛП</a:t>
            </a:r>
            <a:r>
              <a:rPr lang="ru-RU" sz="2200" b="1" dirty="0"/>
              <a:t> экспортируемой </a:t>
            </a:r>
            <a:r>
              <a:rPr lang="ru-RU" sz="2200" b="1" dirty="0" err="1"/>
              <a:t>ПВН</a:t>
            </a:r>
            <a:r>
              <a:rPr lang="ru-RU" sz="2200" b="1" dirty="0"/>
              <a:t>. Оценка затрат на создание системы информационной поддержки экспортируемого образца </a:t>
            </a:r>
            <a:r>
              <a:rPr lang="ru-RU" sz="2200" b="1" dirty="0" err="1"/>
              <a:t>ПВН</a:t>
            </a:r>
            <a:r>
              <a:rPr lang="ru-RU" sz="2200" b="1" dirty="0"/>
              <a:t>:</a:t>
            </a:r>
            <a:endParaRPr lang="ru-RU" sz="22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Общий порядок оценки затрат– </a:t>
            </a:r>
            <a:r>
              <a:rPr lang="ru-RU" dirty="0"/>
              <a:t>анализ требований </a:t>
            </a:r>
            <a:r>
              <a:rPr lang="ru-RU" dirty="0" smtClean="0"/>
              <a:t>к </a:t>
            </a:r>
            <a:r>
              <a:rPr lang="ru-RU" dirty="0"/>
              <a:t>системе </a:t>
            </a:r>
            <a:r>
              <a:rPr lang="ru-RU" dirty="0" smtClean="0"/>
              <a:t>информационной поддержки, состав затрат</a:t>
            </a:r>
            <a:r>
              <a:rPr lang="ru-RU" dirty="0"/>
              <a:t>, методы оценки </a:t>
            </a:r>
            <a:r>
              <a:rPr lang="ru-RU" dirty="0" smtClean="0"/>
              <a:t>затрат, сбор данных по затратам</a:t>
            </a:r>
            <a:endParaRPr lang="ru-RU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рекомендации </a:t>
            </a:r>
            <a:r>
              <a:rPr lang="ru-RU" dirty="0"/>
              <a:t>по определению затрат и стоимости по элементам </a:t>
            </a:r>
            <a:r>
              <a:rPr lang="ru-RU" dirty="0" smtClean="0"/>
              <a:t>информационной поддержки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40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Обложк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рек">
  <a:themeElements>
    <a:clrScheme name="Кутюр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5024</TotalTime>
  <Words>445</Words>
  <Application>Microsoft Office PowerPoint</Application>
  <PresentationFormat>Произвольный</PresentationFormat>
  <Paragraphs>71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Franklin Gothic Book</vt:lpstr>
      <vt:lpstr>Franklin Gothic Medium</vt:lpstr>
      <vt:lpstr>Wingdings</vt:lpstr>
      <vt:lpstr>Wingdings 2</vt:lpstr>
      <vt:lpstr>Обложки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Alexey</dc:creator>
  <cp:lastModifiedBy>Ренат</cp:lastModifiedBy>
  <cp:revision>225</cp:revision>
  <cp:lastPrinted>2016-11-22T06:16:58Z</cp:lastPrinted>
  <dcterms:created xsi:type="dcterms:W3CDTF">2016-02-03T12:15:59Z</dcterms:created>
  <dcterms:modified xsi:type="dcterms:W3CDTF">2022-10-20T21:48:53Z</dcterms:modified>
</cp:coreProperties>
</file>